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85" r:id="rId15"/>
    <p:sldId id="280" r:id="rId16"/>
    <p:sldId id="286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89" r:id="rId30"/>
    <p:sldId id="304" r:id="rId31"/>
    <p:sldId id="291" r:id="rId32"/>
    <p:sldId id="281" r:id="rId33"/>
    <p:sldId id="284" r:id="rId34"/>
    <p:sldId id="308" r:id="rId35"/>
    <p:sldId id="306" r:id="rId36"/>
    <p:sldId id="311" r:id="rId37"/>
    <p:sldId id="309" r:id="rId38"/>
    <p:sldId id="3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6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0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0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0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7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0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09C69-8FB7-4E90-9CEB-A70B16AB8C4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8A68-B211-49C5-87AF-228748837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3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6600" dirty="0" smtClean="0">
                <a:solidFill>
                  <a:srgbClr val="C00000"/>
                </a:solidFill>
              </a:rPr>
              <a:t>Unit 3: Friends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86" y="1825625"/>
            <a:ext cx="6505575" cy="4886325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997205" y="12906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dirty="0" smtClean="0">
                <a:solidFill>
                  <a:srgbClr val="00B050"/>
                </a:solidFill>
              </a:rPr>
              <a:t>Lesson 1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524"/>
          <a:stretch/>
        </p:blipFill>
        <p:spPr>
          <a:xfrm>
            <a:off x="6053959" y="-3120"/>
            <a:ext cx="4452152" cy="71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698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vi-VN" sz="12800" dirty="0" smtClean="0"/>
              <a:t>glasses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1885950"/>
            <a:ext cx="49720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4071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vi-VN" sz="9800" dirty="0" smtClean="0"/>
              <a:t>slim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13"/>
          <a:stretch/>
        </p:blipFill>
        <p:spPr>
          <a:xfrm>
            <a:off x="5905500" y="314325"/>
            <a:ext cx="336269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0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9600" dirty="0" smtClean="0"/>
              <a:t>blonde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0"/>
            <a:ext cx="7067550" cy="70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5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4FF31-2F00-CC49-AF6D-3B2471182179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8099"/>
          <a:stretch/>
        </p:blipFill>
        <p:spPr>
          <a:xfrm>
            <a:off x="-372758" y="310120"/>
            <a:ext cx="13750181" cy="5634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1892" y="3323537"/>
            <a:ext cx="7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1110" y="3766000"/>
            <a:ext cx="7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0842" y="3318519"/>
            <a:ext cx="134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blond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6614" y="3756641"/>
            <a:ext cx="7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5530" y="4223826"/>
            <a:ext cx="227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865" y="4718648"/>
            <a:ext cx="7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09827" y="3251590"/>
            <a:ext cx="1597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glasses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3580" y="3766000"/>
            <a:ext cx="1081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brown</a:t>
            </a:r>
          </a:p>
        </p:txBody>
      </p:sp>
      <p:pic>
        <p:nvPicPr>
          <p:cNvPr id="16" name="29 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7537" y="2192482"/>
            <a:ext cx="392086" cy="3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79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Describe yourself </a:t>
            </a:r>
            <a:r>
              <a:rPr lang="vi-VN" sz="2800" dirty="0" smtClean="0">
                <a:solidFill>
                  <a:srgbClr val="00B050"/>
                </a:solidFill>
              </a:rPr>
              <a:t>( miêu tả bản thân)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63" y="2146300"/>
            <a:ext cx="2633624" cy="455645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739487" y="1117600"/>
            <a:ext cx="8062113" cy="3873500"/>
          </a:xfrm>
          <a:prstGeom prst="wedgeEllipseCallout">
            <a:avLst>
              <a:gd name="adj1" fmla="val -54344"/>
              <a:gd name="adj2" fmla="val 2174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dirty="0" smtClean="0">
                <a:solidFill>
                  <a:srgbClr val="C00000"/>
                </a:solidFill>
              </a:rPr>
              <a:t>I have </a:t>
            </a:r>
            <a:r>
              <a:rPr lang="vi-VN" sz="4400" dirty="0" smtClean="0">
                <a:solidFill>
                  <a:srgbClr val="002060"/>
                </a:solidFill>
              </a:rPr>
              <a:t>blond hair, slim body and black eyes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80263" y="1518444"/>
            <a:ext cx="1447800" cy="8001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Ví dụ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2279650"/>
            <a:ext cx="4883150" cy="488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/>
              <a:t>Các em tự đặt câu miêu tả ngoại mình của mình nhé</a:t>
            </a:r>
            <a:endParaRPr lang="en-US" sz="3200" dirty="0"/>
          </a:p>
        </p:txBody>
      </p:sp>
      <p:sp>
        <p:nvSpPr>
          <p:cNvPr id="4" name="Oval Callout 3"/>
          <p:cNvSpPr/>
          <p:nvPr/>
        </p:nvSpPr>
        <p:spPr>
          <a:xfrm>
            <a:off x="4739487" y="1117600"/>
            <a:ext cx="8062113" cy="3873500"/>
          </a:xfrm>
          <a:prstGeom prst="wedgeEllipseCallout">
            <a:avLst>
              <a:gd name="adj1" fmla="val -50563"/>
              <a:gd name="adj2" fmla="val 3059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dirty="0" smtClean="0">
                <a:solidFill>
                  <a:srgbClr val="C00000"/>
                </a:solidFill>
              </a:rPr>
              <a:t>I have </a:t>
            </a:r>
            <a:r>
              <a:rPr lang="vi-VN" sz="4400" dirty="0" smtClean="0">
                <a:solidFill>
                  <a:srgbClr val="002060"/>
                </a:solidFill>
              </a:rPr>
              <a:t>...................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-236537"/>
            <a:ext cx="9144000" cy="1087437"/>
          </a:xfrm>
        </p:spPr>
        <p:txBody>
          <a:bodyPr>
            <a:normAutofit/>
          </a:bodyPr>
          <a:lstStyle/>
          <a:p>
            <a:r>
              <a:rPr lang="vi-VN" sz="4000" dirty="0" smtClean="0">
                <a:solidFill>
                  <a:srgbClr val="C00000"/>
                </a:solidFill>
              </a:rPr>
              <a:t>Ngữ pháp: thì hiện tại tiếp diễn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939800"/>
            <a:ext cx="8818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/>
              <a:t>#1. KHÁI NIỆM</a:t>
            </a:r>
            <a:endParaRPr lang="vi-VN" sz="2400" dirty="0"/>
          </a:p>
          <a:p>
            <a:r>
              <a:rPr lang="vi-VN" sz="2800" b="1" dirty="0"/>
              <a:t>Thì hiện tại tiếp diễn (Present Continuous</a:t>
            </a:r>
            <a:r>
              <a:rPr lang="vi-VN" sz="2800" b="1" dirty="0" smtClean="0"/>
              <a:t>)</a:t>
            </a:r>
          </a:p>
          <a:p>
            <a:r>
              <a:rPr lang="vi-VN" sz="2800" b="1" dirty="0"/>
              <a:t> </a:t>
            </a:r>
            <a:r>
              <a:rPr lang="vi-VN" sz="2800" dirty="0"/>
              <a:t>dùng để diễn tả những sự việc xảy ra </a:t>
            </a:r>
            <a:r>
              <a:rPr lang="vi-VN" sz="2800" dirty="0" smtClean="0"/>
              <a:t>tại thời điểm nói</a:t>
            </a:r>
            <a:endParaRPr lang="vi-VN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71500" y="2940735"/>
            <a:ext cx="1046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 smtClean="0">
                <a:solidFill>
                  <a:srgbClr val="000000"/>
                </a:solidFill>
                <a:latin typeface="Averta"/>
              </a:rPr>
              <a:t>Ex: </a:t>
            </a:r>
            <a:r>
              <a:rPr lang="en-US" sz="2800" i="1" dirty="0" smtClean="0">
                <a:solidFill>
                  <a:srgbClr val="000000"/>
                </a:solidFill>
                <a:latin typeface="Averta"/>
              </a:rPr>
              <a:t>I’m </a:t>
            </a:r>
            <a:r>
              <a:rPr lang="en-US" sz="2800" i="1" dirty="0">
                <a:solidFill>
                  <a:srgbClr val="000000"/>
                </a:solidFill>
                <a:latin typeface="Averta"/>
              </a:rPr>
              <a:t>listening to music at the moment.(</a:t>
            </a:r>
            <a:r>
              <a:rPr lang="en-US" sz="2800" i="1" dirty="0" err="1">
                <a:solidFill>
                  <a:srgbClr val="000000"/>
                </a:solidFill>
                <a:latin typeface="Averta"/>
              </a:rPr>
              <a:t>Bây</a:t>
            </a:r>
            <a:r>
              <a:rPr lang="en-US" sz="2800" i="1" dirty="0">
                <a:solidFill>
                  <a:srgbClr val="000000"/>
                </a:solidFill>
                <a:latin typeface="Averta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verta"/>
              </a:rPr>
              <a:t>giờ</a:t>
            </a:r>
            <a:r>
              <a:rPr lang="en-US" sz="2800" i="1" dirty="0">
                <a:solidFill>
                  <a:srgbClr val="000000"/>
                </a:solidFill>
                <a:latin typeface="Averta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verta"/>
              </a:rPr>
              <a:t>tôi</a:t>
            </a:r>
            <a:r>
              <a:rPr lang="en-US" sz="2800" i="1" dirty="0">
                <a:solidFill>
                  <a:srgbClr val="000000"/>
                </a:solidFill>
                <a:latin typeface="Averta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verta"/>
              </a:rPr>
              <a:t>đang</a:t>
            </a:r>
            <a:r>
              <a:rPr lang="en-US" sz="2800" i="1" dirty="0">
                <a:solidFill>
                  <a:srgbClr val="000000"/>
                </a:solidFill>
                <a:latin typeface="Averta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verta"/>
              </a:rPr>
              <a:t>nghe</a:t>
            </a:r>
            <a:r>
              <a:rPr lang="en-US" sz="2800" i="1" dirty="0">
                <a:solidFill>
                  <a:srgbClr val="000000"/>
                </a:solidFill>
                <a:latin typeface="Averta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verta"/>
              </a:rPr>
              <a:t>nhạc</a:t>
            </a:r>
            <a:r>
              <a:rPr lang="en-US" sz="2800" i="1" dirty="0">
                <a:solidFill>
                  <a:srgbClr val="000000"/>
                </a:solidFill>
                <a:latin typeface="Averta"/>
              </a:rPr>
              <a:t>.)</a:t>
            </a:r>
            <a:endParaRPr lang="en-US" sz="2800" b="0" i="0" dirty="0">
              <a:solidFill>
                <a:srgbClr val="000000"/>
              </a:solidFill>
              <a:effectLst/>
              <a:latin typeface="Averta"/>
            </a:endParaRPr>
          </a:p>
        </p:txBody>
      </p:sp>
    </p:spTree>
    <p:extLst>
      <p:ext uri="{BB962C8B-B14F-4D97-AF65-F5344CB8AC3E}">
        <p14:creationId xmlns:p14="http://schemas.microsoft.com/office/powerpoint/2010/main" val="129670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85800" y="2251234"/>
          <a:ext cx="10922000" cy="41148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40864"/>
                <a:gridCol w="9281136"/>
              </a:tblGrid>
              <a:tr h="0">
                <a:tc rowSpan="2">
                  <a:txBody>
                    <a:bodyPr/>
                    <a:lstStyle/>
                    <a:p>
                      <a:r>
                        <a:rPr lang="vi-VN" sz="2800" dirty="0" smtClean="0">
                          <a:effectLst/>
                        </a:rPr>
                        <a:t>C</a:t>
                      </a:r>
                      <a:r>
                        <a:rPr lang="en-US" sz="2800" dirty="0" err="1" smtClean="0">
                          <a:effectLst/>
                        </a:rPr>
                        <a:t>ông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thức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S + am/ is/ are+ </a:t>
                      </a:r>
                      <a:r>
                        <a:rPr lang="en-US" sz="2800" dirty="0" smtClean="0">
                          <a:effectLst/>
                        </a:rPr>
                        <a:t>V</a:t>
                      </a:r>
                      <a:r>
                        <a:rPr lang="vi-VN" sz="2800" dirty="0" smtClean="0">
                          <a:effectLst/>
                        </a:rPr>
                        <a:t>-</a:t>
                      </a:r>
                      <a:r>
                        <a:rPr lang="en-US" sz="2800" dirty="0" err="1" smtClean="0">
                          <a:effectLst/>
                        </a:rPr>
                        <a:t>ing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-         I + am + </a:t>
                      </a:r>
                      <a:r>
                        <a:rPr lang="vi-VN" sz="2800" dirty="0" smtClean="0">
                          <a:effectLst/>
                        </a:rPr>
                        <a:t>V-ing</a:t>
                      </a:r>
                      <a:endParaRPr lang="vi-VN" sz="4400" dirty="0">
                        <a:effectLst/>
                      </a:endParaRPr>
                    </a:p>
                    <a:p>
                      <a:r>
                        <a:rPr lang="vi-VN" sz="2800" dirty="0">
                          <a:effectLst/>
                        </a:rPr>
                        <a:t>-         He/ She/ It/ Danh từ số ít/ Danh từ không đếm được + is + </a:t>
                      </a:r>
                      <a:r>
                        <a:rPr lang="vi-VN" sz="2800" dirty="0" smtClean="0">
                          <a:effectLst/>
                        </a:rPr>
                        <a:t>V-ing</a:t>
                      </a:r>
                      <a:endParaRPr lang="vi-VN" sz="4400" dirty="0">
                        <a:effectLst/>
                      </a:endParaRPr>
                    </a:p>
                    <a:p>
                      <a:r>
                        <a:rPr lang="vi-VN" sz="2800" dirty="0">
                          <a:effectLst/>
                        </a:rPr>
                        <a:t>-         You/ We/ They/ Danh từ số nhiều + are + </a:t>
                      </a:r>
                      <a:r>
                        <a:rPr lang="vi-VN" sz="2800" dirty="0" smtClean="0">
                          <a:effectLst/>
                        </a:rPr>
                        <a:t>V-ing</a:t>
                      </a:r>
                      <a:endParaRPr lang="vi-VN" sz="4400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Ví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- I am studying Math now. (Tôi đang học toán.)</a:t>
                      </a:r>
                      <a:endParaRPr lang="vi-VN" sz="4400" dirty="0">
                        <a:effectLst/>
                      </a:endParaRPr>
                    </a:p>
                    <a:p>
                      <a:r>
                        <a:rPr lang="vi-VN" sz="2800" dirty="0">
                          <a:effectLst/>
                        </a:rPr>
                        <a:t>- He is baking a cake. (Anh ấy đang nướng bánh)</a:t>
                      </a:r>
                      <a:endParaRPr lang="vi-VN" sz="4400" dirty="0">
                        <a:effectLst/>
                      </a:endParaRPr>
                    </a:p>
                    <a:p>
                      <a:r>
                        <a:rPr lang="vi-VN" sz="2800" dirty="0" smtClean="0">
                          <a:effectLst/>
                        </a:rPr>
                        <a:t>-</a:t>
                      </a:r>
                      <a:r>
                        <a:rPr lang="vi-VN" sz="2800" dirty="0">
                          <a:effectLst/>
                        </a:rPr>
                        <a:t>   They are singing a song together. (Họ đang hát cùng nhau một bài hát</a:t>
                      </a:r>
                      <a:r>
                        <a:rPr lang="vi-VN" sz="2800" dirty="0" smtClean="0">
                          <a:effectLst/>
                        </a:rPr>
                        <a:t>)</a:t>
                      </a:r>
                      <a:endParaRPr lang="vi-VN" sz="44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6600" y="708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– </a:t>
            </a:r>
            <a:r>
              <a:rPr lang="en-US" b="1" dirty="0" err="1"/>
              <a:t>Cấu</a:t>
            </a:r>
            <a:r>
              <a:rPr lang="en-US" b="1" dirty="0"/>
              <a:t> </a:t>
            </a:r>
            <a:r>
              <a:rPr lang="en-US" b="1" dirty="0" err="1"/>
              <a:t>trúc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ở </a:t>
            </a:r>
            <a:r>
              <a:rPr lang="en-US" b="1" dirty="0" err="1"/>
              <a:t>thì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tại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 smtClean="0"/>
              <a:t>diễn</a:t>
            </a:r>
            <a:r>
              <a:rPr lang="vi-VN" b="1" dirty="0" smtClean="0"/>
              <a:t/>
            </a:r>
            <a:br>
              <a:rPr lang="vi-VN" b="1" dirty="0" smtClean="0"/>
            </a:br>
            <a:r>
              <a:rPr lang="vi-VN" sz="3600" b="1" i="1" dirty="0" smtClean="0"/>
              <a:t>a. Dạng khẳng định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84200" y="1390174"/>
          <a:ext cx="10426700" cy="36880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49500"/>
                <a:gridCol w="8077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thức</a:t>
                      </a:r>
                      <a:endParaRPr lang="en-US" sz="4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</a:rPr>
                        <a:t>S + am/are/is + not + Ving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</a:rPr>
                        <a:t>Chú</a:t>
                      </a:r>
                      <a:r>
                        <a:rPr lang="en-US" sz="3200" dirty="0">
                          <a:effectLst/>
                        </a:rPr>
                        <a:t> ý</a:t>
                      </a:r>
                      <a:endParaRPr lang="en-US" sz="4800" dirty="0">
                        <a:effectLst/>
                      </a:endParaRPr>
                    </a:p>
                    <a:p>
                      <a:r>
                        <a:rPr lang="en-US" sz="3200" dirty="0">
                          <a:effectLst/>
                        </a:rPr>
                        <a:t>(</a:t>
                      </a:r>
                      <a:r>
                        <a:rPr lang="en-US" sz="3200" dirty="0" err="1">
                          <a:effectLst/>
                        </a:rPr>
                        <a:t>Viết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tắt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en-US" sz="4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is not = isn’t</a:t>
                      </a:r>
                      <a:endParaRPr lang="en-US" sz="4800" dirty="0">
                        <a:effectLst/>
                      </a:endParaRPr>
                    </a:p>
                    <a:p>
                      <a:r>
                        <a:rPr lang="en-US" sz="3200" dirty="0">
                          <a:effectLst/>
                        </a:rPr>
                        <a:t>are not = aren’t</a:t>
                      </a:r>
                      <a:endParaRPr lang="en-US" sz="4800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</a:rPr>
                        <a:t>Ví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dụ</a:t>
                      </a:r>
                      <a:endParaRPr lang="en-US" sz="4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</a:rPr>
                        <a:t>- I am not cooking dinner. (Tôi đang không chuẩn bị bữa tối.)</a:t>
                      </a:r>
                      <a:endParaRPr lang="vi-VN" sz="4800" dirty="0">
                        <a:effectLst/>
                      </a:endParaRPr>
                    </a:p>
                    <a:p>
                      <a:r>
                        <a:rPr lang="vi-VN" sz="3200" dirty="0">
                          <a:effectLst/>
                        </a:rPr>
                        <a:t>- He is not (isn’t) feeding his dogs. (Ông ấy đang không cho những chú chó cưng ăn</a:t>
                      </a:r>
                      <a:r>
                        <a:rPr lang="vi-VN" sz="3200" dirty="0" smtClean="0">
                          <a:effectLst/>
                        </a:rPr>
                        <a:t>)</a:t>
                      </a:r>
                      <a:endParaRPr lang="vi-VN" sz="48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00582" y="666234"/>
            <a:ext cx="3300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/>
              <a:t>b</a:t>
            </a:r>
            <a:r>
              <a:rPr lang="en-US" sz="3200" b="1" dirty="0" smtClean="0"/>
              <a:t>. </a:t>
            </a:r>
            <a:r>
              <a:rPr lang="vi-VN" sz="3200" b="1" dirty="0" smtClean="0"/>
              <a:t>Dạng </a:t>
            </a:r>
            <a:r>
              <a:rPr lang="en-US" sz="3200" b="1" dirty="0" err="1" smtClean="0"/>
              <a:t>phủ</a:t>
            </a:r>
            <a:r>
              <a:rPr lang="en-US" sz="3200" b="1" dirty="0" smtClean="0"/>
              <a:t> </a:t>
            </a:r>
            <a:r>
              <a:rPr lang="en-US" sz="3200" b="1" dirty="0" err="1"/>
              <a:t>định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078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5400" dirty="0" smtClean="0">
                <a:solidFill>
                  <a:srgbClr val="C00000"/>
                </a:solidFill>
              </a:rPr>
              <a:t>Warm up </a:t>
            </a:r>
            <a:r>
              <a:rPr lang="vi-VN" sz="5400" dirty="0" smtClean="0">
                <a:solidFill>
                  <a:srgbClr val="00B050"/>
                </a:solidFill>
              </a:rPr>
              <a:t>: guess the </a:t>
            </a:r>
            <a:r>
              <a:rPr lang="en-US" sz="5400" dirty="0">
                <a:solidFill>
                  <a:srgbClr val="00B050"/>
                </a:solidFill>
              </a:rPr>
              <a:t>jumbled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40" y="1942783"/>
            <a:ext cx="10515600" cy="4351338"/>
          </a:xfrm>
        </p:spPr>
        <p:txBody>
          <a:bodyPr>
            <a:normAutofit/>
          </a:bodyPr>
          <a:lstStyle/>
          <a:p>
            <a:r>
              <a:rPr lang="vi-VN" sz="3600" dirty="0" smtClean="0"/>
              <a:t>Các em sẽ dựa vào những </a:t>
            </a:r>
          </a:p>
          <a:p>
            <a:pPr marL="0" indent="0">
              <a:buNone/>
            </a:pPr>
            <a:r>
              <a:rPr lang="vi-VN" sz="3600" dirty="0" smtClean="0"/>
              <a:t>chữ cái bị sắp xếp lôn xộn </a:t>
            </a:r>
          </a:p>
          <a:p>
            <a:pPr marL="0" indent="0">
              <a:buNone/>
            </a:pPr>
            <a:r>
              <a:rPr lang="vi-VN" sz="3600" dirty="0" smtClean="0"/>
              <a:t>Và đoán ra từ chính xác</a:t>
            </a:r>
          </a:p>
          <a:p>
            <a:pPr marL="0" indent="0">
              <a:buNone/>
            </a:pPr>
            <a:r>
              <a:rPr lang="vi-VN" sz="3600" i="1" dirty="0" smtClean="0">
                <a:solidFill>
                  <a:srgbClr val="00B050"/>
                </a:solidFill>
              </a:rPr>
              <a:t>Gợi ý những từ vựng này </a:t>
            </a:r>
          </a:p>
          <a:p>
            <a:pPr marL="0" indent="0">
              <a:buNone/>
            </a:pPr>
            <a:r>
              <a:rPr lang="vi-VN" sz="3600" i="1" dirty="0" smtClean="0">
                <a:solidFill>
                  <a:srgbClr val="00B050"/>
                </a:solidFill>
              </a:rPr>
              <a:t>hình</a:t>
            </a:r>
            <a:endParaRPr lang="en-US" sz="3600" i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115" y="1690688"/>
            <a:ext cx="3978685" cy="43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84200" y="1562894"/>
          <a:ext cx="11264900" cy="468550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16429"/>
                <a:gridCol w="9748471"/>
              </a:tblGrid>
              <a:tr h="1664331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Công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thức</a:t>
                      </a:r>
                      <a:endParaRPr lang="en-US" sz="4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 Q: </a:t>
                      </a:r>
                      <a:r>
                        <a:rPr lang="vi-VN" sz="2400" dirty="0" smtClean="0">
                          <a:effectLst/>
                        </a:rPr>
                        <a:t>       </a:t>
                      </a:r>
                      <a:r>
                        <a:rPr lang="en-US" sz="2400" dirty="0" smtClean="0">
                          <a:effectLst/>
                        </a:rPr>
                        <a:t>Am</a:t>
                      </a:r>
                      <a:r>
                        <a:rPr lang="en-US" sz="2400" dirty="0">
                          <a:effectLst/>
                        </a:rPr>
                        <a:t>/ Is/ Are + S + </a:t>
                      </a:r>
                      <a:r>
                        <a:rPr lang="en-US" sz="2400" dirty="0" err="1">
                          <a:effectLst/>
                        </a:rPr>
                        <a:t>Ving</a:t>
                      </a: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40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A: Yes, S + am/is/are.</a:t>
                      </a:r>
                      <a:endParaRPr lang="en-US" sz="40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     No, S + am/is/are + not.</a:t>
                      </a:r>
                      <a:endParaRPr lang="en-US" sz="4000" dirty="0">
                        <a:effectLst/>
                      </a:endParaRPr>
                    </a:p>
                  </a:txBody>
                  <a:tcPr anchor="ctr"/>
                </a:tc>
              </a:tr>
              <a:tr h="3021175"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Ví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</a:t>
                      </a:r>
                      <a:endParaRPr lang="en-US" sz="4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1800" dirty="0">
                          <a:effectLst/>
                        </a:rPr>
                        <a:t> </a:t>
                      </a:r>
                      <a:r>
                        <a:rPr lang="vi-VN" sz="2400" dirty="0">
                          <a:effectLst/>
                        </a:rPr>
                        <a:t>- Q: Are you taking a photo of me? (Bạn đang chụp ảnh tôi phải không?)</a:t>
                      </a:r>
                      <a:endParaRPr lang="vi-VN" sz="4000" dirty="0">
                        <a:effectLst/>
                      </a:endParaRPr>
                    </a:p>
                    <a:p>
                      <a:r>
                        <a:rPr lang="vi-VN" sz="2400" dirty="0">
                          <a:effectLst/>
                        </a:rPr>
                        <a:t> A: Yes, I am.</a:t>
                      </a:r>
                      <a:endParaRPr lang="vi-VN" sz="4000" dirty="0">
                        <a:effectLst/>
                      </a:endParaRPr>
                    </a:p>
                    <a:p>
                      <a:r>
                        <a:rPr lang="vi-VN" sz="2400" dirty="0">
                          <a:effectLst/>
                        </a:rPr>
                        <a:t> </a:t>
                      </a:r>
                      <a:endParaRPr lang="vi-VN" sz="2400" dirty="0" smtClean="0">
                        <a:effectLst/>
                      </a:endParaRPr>
                    </a:p>
                    <a:p>
                      <a:r>
                        <a:rPr lang="vi-VN" sz="2400" dirty="0" smtClean="0">
                          <a:effectLst/>
                        </a:rPr>
                        <a:t>-</a:t>
                      </a:r>
                      <a:r>
                        <a:rPr lang="vi-VN" sz="2400" dirty="0">
                          <a:effectLst/>
                        </a:rPr>
                        <a:t> Q: Is she going out with you? (Cô ấy đang đi chơi cùng bạn có phải không?)</a:t>
                      </a:r>
                      <a:endParaRPr lang="vi-VN" sz="4000" dirty="0">
                        <a:effectLst/>
                      </a:endParaRPr>
                    </a:p>
                    <a:p>
                      <a:r>
                        <a:rPr lang="vi-VN" sz="2400" dirty="0">
                          <a:effectLst/>
                        </a:rPr>
                        <a:t> A: No, she isn’t.</a:t>
                      </a:r>
                      <a:endParaRPr lang="vi-VN" sz="40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97642" y="412234"/>
            <a:ext cx="277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333333"/>
                </a:solidFill>
                <a:latin typeface="Open Sans"/>
              </a:rPr>
              <a:t>c</a:t>
            </a:r>
            <a:r>
              <a:rPr lang="en-US" sz="2400" b="1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vi-VN" sz="2800" b="1" dirty="0" smtClean="0">
                <a:solidFill>
                  <a:srgbClr val="333333"/>
                </a:solidFill>
                <a:latin typeface="Open Sans"/>
              </a:rPr>
              <a:t>Dạng</a:t>
            </a:r>
            <a:r>
              <a:rPr lang="vi-VN" sz="2400" b="1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400" b="1" dirty="0" err="1" smtClean="0">
                <a:solidFill>
                  <a:srgbClr val="333333"/>
                </a:solidFill>
                <a:latin typeface="Open Sans"/>
              </a:rPr>
              <a:t>nghi</a:t>
            </a:r>
            <a:r>
              <a:rPr lang="en-US" sz="2400" b="1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Open Sans"/>
              </a:rPr>
              <a:t>vấn</a:t>
            </a:r>
            <a:endParaRPr lang="en-US" sz="2400" b="1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276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3. D</a:t>
            </a:r>
            <a:r>
              <a:rPr lang="en-US" b="1" dirty="0" err="1" smtClean="0"/>
              <a:t>ấu</a:t>
            </a:r>
            <a:r>
              <a:rPr lang="en-US" b="1" dirty="0" smtClean="0"/>
              <a:t> </a:t>
            </a:r>
            <a:r>
              <a:rPr lang="en-US" b="1" dirty="0" err="1"/>
              <a:t>hiệu</a:t>
            </a:r>
            <a:r>
              <a:rPr lang="en-US" b="1" dirty="0"/>
              <a:t> </a:t>
            </a: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biết</a:t>
            </a:r>
            <a:r>
              <a:rPr lang="en-US" b="1" dirty="0"/>
              <a:t> </a:t>
            </a:r>
            <a:r>
              <a:rPr lang="en-US" b="1" dirty="0" err="1"/>
              <a:t>thì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tại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diễn</a:t>
            </a:r>
            <a:r>
              <a:rPr lang="en-US" b="1" dirty="0"/>
              <a:t> 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71500" y="1229880"/>
            <a:ext cx="9917780" cy="41299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Thì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hiện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tại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tiếp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diễn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thường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được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sử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dụng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số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từ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cụm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từ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sau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now (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hiện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tại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ver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right now (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ngay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bây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giờ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ver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at present (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hiện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tại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ver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at the moment (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bây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giờ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/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ngay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lúc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này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ver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today (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hôm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nay)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ver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this week (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tuần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này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ver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this year (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năm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verta"/>
              </a:rPr>
              <a:t> nay)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ver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Ví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dụ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I am studying English right now. (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Tôi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đang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học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tiếng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Anh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ngay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bây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giờ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verta"/>
              </a:rPr>
              <a:t>.)</a:t>
            </a:r>
            <a:endParaRPr kumimoji="0" lang="vi-VN" alt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ver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4.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/>
              <a:t>tắc</a:t>
            </a:r>
            <a:r>
              <a:rPr lang="en-US" b="1" dirty="0"/>
              <a:t> </a:t>
            </a:r>
            <a:r>
              <a:rPr lang="en-US" b="1" dirty="0" err="1"/>
              <a:t>thêm</a:t>
            </a:r>
            <a:r>
              <a:rPr lang="en-US" b="1" dirty="0"/>
              <a:t> </a:t>
            </a:r>
            <a:r>
              <a:rPr lang="en-US" b="1" dirty="0" err="1"/>
              <a:t>đuôi</a:t>
            </a:r>
            <a:r>
              <a:rPr lang="en-US" b="1" dirty="0"/>
              <a:t> -</a:t>
            </a:r>
            <a:r>
              <a:rPr lang="en-US" b="1" dirty="0" err="1"/>
              <a:t>ing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42897" y="1346201"/>
          <a:ext cx="11516505" cy="5156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484713"/>
                <a:gridCol w="3031792"/>
              </a:tblGrid>
              <a:tr h="906914">
                <a:tc>
                  <a:txBody>
                    <a:bodyPr/>
                    <a:lstStyle/>
                    <a:p>
                      <a:pPr algn="l" fontAlgn="t" latinLnBrk="1"/>
                      <a:r>
                        <a:rPr lang="en-US" sz="2300" dirty="0" err="1">
                          <a:effectLst/>
                        </a:rPr>
                        <a:t>Hầu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hết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các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động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từ</a:t>
                      </a:r>
                      <a:r>
                        <a:rPr lang="en-US" sz="2300" dirty="0">
                          <a:effectLst/>
                        </a:rPr>
                        <a:t> =&gt; </a:t>
                      </a:r>
                      <a:r>
                        <a:rPr lang="en-US" sz="2300" dirty="0" err="1">
                          <a:effectLst/>
                        </a:rPr>
                        <a:t>để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nguyên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dạng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động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từ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rồi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thêm</a:t>
                      </a:r>
                      <a:r>
                        <a:rPr lang="en-US" sz="2300" dirty="0">
                          <a:effectLst/>
                        </a:rPr>
                        <a:t> -</a:t>
                      </a:r>
                      <a:r>
                        <a:rPr lang="en-US" sz="2300" dirty="0" err="1">
                          <a:effectLst/>
                        </a:rPr>
                        <a:t>ing</a:t>
                      </a:r>
                      <a:endParaRPr lang="en-US" sz="2300" dirty="0">
                        <a:effectLst/>
                        <a:latin typeface="Averta"/>
                      </a:endParaRPr>
                    </a:p>
                  </a:txBody>
                  <a:tcPr marL="26750" marR="26750" marT="62417" marB="62417"/>
                </a:tc>
                <a:tc>
                  <a:txBody>
                    <a:bodyPr/>
                    <a:lstStyle/>
                    <a:p>
                      <a:pPr algn="l" fontAlgn="t" latinLnBrk="1"/>
                      <a:r>
                        <a:rPr lang="en-US" sz="2400" dirty="0">
                          <a:effectLst/>
                        </a:rPr>
                        <a:t>work → working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buy →  buying</a:t>
                      </a:r>
                      <a:endParaRPr lang="en-US" sz="2400" dirty="0">
                        <a:effectLst/>
                        <a:latin typeface="Averta"/>
                      </a:endParaRPr>
                    </a:p>
                  </a:txBody>
                  <a:tcPr marL="26750" marR="26750" marT="62417" marB="62417"/>
                </a:tc>
              </a:tr>
              <a:tr h="1100692">
                <a:tc>
                  <a:txBody>
                    <a:bodyPr/>
                    <a:lstStyle/>
                    <a:p>
                      <a:pPr algn="l" fontAlgn="t" latinLnBrk="1"/>
                      <a:r>
                        <a:rPr lang="vi-VN" sz="2300" dirty="0">
                          <a:effectLst/>
                        </a:rPr>
                        <a:t>Động từ kết thúc bằng đuôi -e =&gt; lược -e rồi thêm -ing</a:t>
                      </a:r>
                      <a:endParaRPr lang="vi-VN" sz="2300" dirty="0">
                        <a:effectLst/>
                        <a:latin typeface="Averta"/>
                      </a:endParaRPr>
                    </a:p>
                  </a:txBody>
                  <a:tcPr marL="26750" marR="26750" marT="62417" marB="62417"/>
                </a:tc>
                <a:tc>
                  <a:txBody>
                    <a:bodyPr/>
                    <a:lstStyle/>
                    <a:p>
                      <a:pPr algn="l" fontAlgn="t" latinLnBrk="1"/>
                      <a:r>
                        <a:rPr lang="en-US" sz="2400">
                          <a:effectLst/>
                        </a:rPr>
                        <a:t>take → taking</a:t>
                      </a:r>
                      <a:br>
                        <a:rPr lang="en-US" sz="2400">
                          <a:effectLst/>
                        </a:rPr>
                      </a:br>
                      <a:r>
                        <a:rPr lang="en-US" sz="2400">
                          <a:effectLst/>
                        </a:rPr>
                        <a:t>write → writing</a:t>
                      </a:r>
                      <a:endParaRPr lang="en-US" sz="2400">
                        <a:effectLst/>
                        <a:latin typeface="Averta"/>
                      </a:endParaRPr>
                    </a:p>
                  </a:txBody>
                  <a:tcPr marL="26750" marR="26750" marT="62417" marB="62417"/>
                </a:tc>
              </a:tr>
              <a:tr h="1100692">
                <a:tc>
                  <a:txBody>
                    <a:bodyPr/>
                    <a:lstStyle/>
                    <a:p>
                      <a:pPr algn="l" fontAlgn="t" latinLnBrk="1"/>
                      <a:r>
                        <a:rPr lang="en-US" sz="2300" dirty="0" err="1">
                          <a:effectLst/>
                        </a:rPr>
                        <a:t>Động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từ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kết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thúc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bằng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đuôi</a:t>
                      </a:r>
                      <a:r>
                        <a:rPr lang="en-US" sz="2300" dirty="0">
                          <a:effectLst/>
                        </a:rPr>
                        <a:t> -</a:t>
                      </a:r>
                      <a:r>
                        <a:rPr lang="en-US" sz="2300" dirty="0" err="1">
                          <a:effectLst/>
                        </a:rPr>
                        <a:t>ie</a:t>
                      </a:r>
                      <a:r>
                        <a:rPr lang="en-US" sz="2300" dirty="0">
                          <a:effectLst/>
                        </a:rPr>
                        <a:t> =&gt; </a:t>
                      </a:r>
                      <a:r>
                        <a:rPr lang="en-US" sz="2300" dirty="0" err="1">
                          <a:effectLst/>
                        </a:rPr>
                        <a:t>đổi</a:t>
                      </a:r>
                      <a:r>
                        <a:rPr lang="en-US" sz="2300" dirty="0">
                          <a:effectLst/>
                        </a:rPr>
                        <a:t> -</a:t>
                      </a:r>
                      <a:r>
                        <a:rPr lang="en-US" sz="2300" dirty="0" err="1">
                          <a:effectLst/>
                        </a:rPr>
                        <a:t>ie</a:t>
                      </a:r>
                      <a:r>
                        <a:rPr lang="en-US" sz="2300" dirty="0">
                          <a:effectLst/>
                        </a:rPr>
                        <a:t> </a:t>
                      </a:r>
                      <a:r>
                        <a:rPr lang="en-US" sz="2300" dirty="0" err="1">
                          <a:effectLst/>
                        </a:rPr>
                        <a:t>thành</a:t>
                      </a:r>
                      <a:r>
                        <a:rPr lang="en-US" sz="2300" dirty="0">
                          <a:effectLst/>
                        </a:rPr>
                        <a:t> -y </a:t>
                      </a:r>
                      <a:r>
                        <a:rPr lang="en-US" sz="2300" dirty="0" err="1">
                          <a:effectLst/>
                        </a:rPr>
                        <a:t>và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r>
                        <a:rPr lang="en-US" sz="2300" dirty="0" err="1">
                          <a:effectLst/>
                        </a:rPr>
                        <a:t>thêm</a:t>
                      </a:r>
                      <a:r>
                        <a:rPr lang="en-US" sz="2300" dirty="0">
                          <a:effectLst/>
                        </a:rPr>
                        <a:t> -</a:t>
                      </a:r>
                      <a:r>
                        <a:rPr lang="en-US" sz="2300" dirty="0" err="1">
                          <a:effectLst/>
                        </a:rPr>
                        <a:t>ing</a:t>
                      </a:r>
                      <a:endParaRPr lang="en-US" sz="2300" dirty="0">
                        <a:effectLst/>
                        <a:latin typeface="Averta"/>
                      </a:endParaRPr>
                    </a:p>
                  </a:txBody>
                  <a:tcPr marL="26750" marR="26750" marT="62417" marB="62417"/>
                </a:tc>
                <a:tc>
                  <a:txBody>
                    <a:bodyPr/>
                    <a:lstStyle/>
                    <a:p>
                      <a:pPr algn="l" fontAlgn="t" latinLnBrk="1"/>
                      <a:r>
                        <a:rPr lang="en-US" sz="2400" dirty="0">
                          <a:effectLst/>
                        </a:rPr>
                        <a:t>  die → dying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  lie → lying</a:t>
                      </a:r>
                      <a:endParaRPr lang="en-US" sz="2400" dirty="0">
                        <a:effectLst/>
                        <a:latin typeface="Averta"/>
                      </a:endParaRPr>
                    </a:p>
                  </a:txBody>
                  <a:tcPr marL="26750" marR="26750" marT="62417" marB="62417"/>
                </a:tc>
              </a:tr>
              <a:tr h="2047902">
                <a:tc>
                  <a:txBody>
                    <a:bodyPr/>
                    <a:lstStyle/>
                    <a:p>
                      <a:pPr algn="l" fontAlgn="t" latinLnBrk="1"/>
                      <a:r>
                        <a:rPr lang="vi-VN" sz="2100" dirty="0">
                          <a:effectLst/>
                        </a:rPr>
                        <a:t>Động từ có 1 âm tiết, kết thúc dưới dạng </a:t>
                      </a:r>
                      <a:endParaRPr lang="vi-VN" sz="2100" dirty="0" smtClean="0">
                        <a:effectLst/>
                      </a:endParaRPr>
                    </a:p>
                    <a:p>
                      <a:pPr algn="l" fontAlgn="t" latinLnBrk="1"/>
                      <a:r>
                        <a:rPr lang="vi-VN" sz="2100" dirty="0" smtClean="0">
                          <a:effectLst/>
                        </a:rPr>
                        <a:t>phụ âm– </a:t>
                      </a:r>
                      <a:r>
                        <a:rPr lang="vi-VN" sz="2100" dirty="0">
                          <a:effectLst/>
                        </a:rPr>
                        <a:t>nguyên âm – phụ âm </a:t>
                      </a:r>
                      <a:r>
                        <a:rPr lang="vi-VN" sz="2100" dirty="0" smtClean="0">
                          <a:effectLst/>
                        </a:rPr>
                        <a:t>=&gt;nhân </a:t>
                      </a:r>
                      <a:r>
                        <a:rPr lang="vi-VN" sz="2100" dirty="0">
                          <a:effectLst/>
                        </a:rPr>
                        <a:t>đôi phụ âm cuối rồi thêm -</a:t>
                      </a:r>
                      <a:r>
                        <a:rPr lang="vi-VN" sz="2100" dirty="0" smtClean="0">
                          <a:effectLst/>
                        </a:rPr>
                        <a:t>ing</a:t>
                      </a:r>
                    </a:p>
                    <a:p>
                      <a:pPr algn="l" fontAlgn="t" latinLnBrk="1"/>
                      <a:r>
                        <a:rPr lang="vi-VN" sz="2100" dirty="0" smtClean="0">
                          <a:effectLst/>
                        </a:rPr>
                        <a:t>( đối</a:t>
                      </a:r>
                      <a:r>
                        <a:rPr lang="vi-VN" sz="2100" baseline="0" dirty="0" smtClean="0">
                          <a:effectLst/>
                        </a:rPr>
                        <a:t> với nguyên âm là w,x, y thì không gấp đôi phụ âm cuối)</a:t>
                      </a:r>
                      <a:endParaRPr lang="vi-VN" sz="2100" dirty="0" smtClean="0">
                        <a:effectLst/>
                      </a:endParaRPr>
                    </a:p>
                    <a:p>
                      <a:pPr algn="l" fontAlgn="t" latinLnBrk="1"/>
                      <a:endParaRPr lang="vi-VN" sz="2100" dirty="0" smtClean="0">
                        <a:effectLst/>
                        <a:latin typeface="Averta"/>
                      </a:endParaRPr>
                    </a:p>
                  </a:txBody>
                  <a:tcPr marL="26750" marR="26750" marT="62417" marB="62417"/>
                </a:tc>
                <a:tc>
                  <a:txBody>
                    <a:bodyPr/>
                    <a:lstStyle/>
                    <a:p>
                      <a:pPr algn="l" fontAlgn="t" latinLnBrk="1"/>
                      <a:r>
                        <a:rPr lang="en-US" sz="2400" dirty="0">
                          <a:effectLst/>
                        </a:rPr>
                        <a:t>get → getting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run → </a:t>
                      </a:r>
                      <a:r>
                        <a:rPr lang="en-US" sz="2400" dirty="0" smtClean="0">
                          <a:effectLst/>
                        </a:rPr>
                        <a:t>running</a:t>
                      </a:r>
                      <a:endParaRPr lang="vi-VN" sz="2400" dirty="0" smtClean="0">
                        <a:effectLst/>
                      </a:endParaRPr>
                    </a:p>
                    <a:p>
                      <a:pPr algn="l" fontAlgn="t" latinLnBrk="1"/>
                      <a:r>
                        <a:rPr lang="vi-VN" sz="2400" dirty="0" smtClean="0">
                          <a:effectLst/>
                        </a:rPr>
                        <a:t>study</a:t>
                      </a:r>
                      <a:r>
                        <a:rPr lang="en-US" sz="2400" dirty="0" smtClean="0">
                          <a:effectLst/>
                        </a:rPr>
                        <a:t>→ </a:t>
                      </a:r>
                      <a:r>
                        <a:rPr lang="vi-VN" sz="2400" dirty="0" smtClean="0">
                          <a:effectLst/>
                        </a:rPr>
                        <a:t>studying</a:t>
                      </a:r>
                      <a:endParaRPr lang="vi-VN" sz="2400" b="0" i="1" dirty="0" smtClean="0">
                        <a:effectLst/>
                        <a:latin typeface="Averta"/>
                      </a:endParaRPr>
                    </a:p>
                  </a:txBody>
                  <a:tcPr marL="26750" marR="26750" marT="62417" marB="624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1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3700" y="1042938"/>
            <a:ext cx="9613900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333333"/>
                </a:solidFill>
                <a:latin typeface="Open Sans"/>
              </a:rPr>
              <a:t>Exercise 1: Cho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dạng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đúng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động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từ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trong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ngoặc</a:t>
            </a:r>
            <a:endParaRPr lang="en-US" sz="2800" dirty="0">
              <a:solidFill>
                <a:srgbClr val="333333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latin typeface="Open Sans"/>
              </a:rPr>
              <a:t>1. Be careful! The car (go) ………………….. so fast.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latin typeface="Open Sans"/>
              </a:rPr>
              <a:t>2. Listen! Someone (cry) ………………….. in the next room.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latin typeface="Open Sans"/>
              </a:rPr>
              <a:t>3. Your brother (sit) ………………….. next to the beautiful girl over there at present?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33333"/>
                </a:solidFill>
                <a:latin typeface="Open Sans"/>
              </a:rPr>
              <a:t>4. Now they (try) ………………….. to pass the examination.</a:t>
            </a:r>
            <a:endParaRPr lang="en-US" sz="28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0420" y="1727200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Is going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20343" y="2411462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Is crying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33526" y="2988182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is sitting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33526" y="4257219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Is trying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68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8800" dirty="0" smtClean="0"/>
              <a:t>New words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098" y="1825625"/>
            <a:ext cx="5149057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70" y="500062"/>
            <a:ext cx="10515600" cy="1325563"/>
          </a:xfrm>
        </p:spPr>
        <p:txBody>
          <a:bodyPr>
            <a:normAutofit/>
          </a:bodyPr>
          <a:lstStyle/>
          <a:p>
            <a:r>
              <a:rPr lang="vi-VN" sz="8800" dirty="0" smtClean="0"/>
              <a:t>hat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92144" y="1610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solidFill>
                  <a:srgbClr val="00B050"/>
                </a:solidFill>
              </a:rPr>
              <a:t>(n) mũ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2" y="2721793"/>
            <a:ext cx="735091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70" y="500062"/>
            <a:ext cx="10515600" cy="1325563"/>
          </a:xfrm>
        </p:spPr>
        <p:txBody>
          <a:bodyPr>
            <a:normAutofit/>
          </a:bodyPr>
          <a:lstStyle/>
          <a:p>
            <a:r>
              <a:rPr lang="vi-VN" sz="8800" dirty="0" smtClean="0"/>
              <a:t>sweater</a:t>
            </a:r>
            <a:endParaRPr lang="en-US" sz="8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92144" y="1610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dirty="0" smtClean="0">
                <a:solidFill>
                  <a:srgbClr val="00B050"/>
                </a:solidFill>
              </a:rPr>
              <a:t>(n) Áo len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450" y="2608262"/>
            <a:ext cx="4126120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203200"/>
            <a:ext cx="97971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dirty="0">
                <a:solidFill>
                  <a:srgbClr val="C00000"/>
                </a:solidFill>
              </a:rPr>
              <a:t>Introducing new sentence </a:t>
            </a:r>
            <a:r>
              <a:rPr lang="en-US" sz="4800" dirty="0" smtClean="0">
                <a:solidFill>
                  <a:srgbClr val="C00000"/>
                </a:solidFill>
              </a:rPr>
              <a:t>pattern</a:t>
            </a:r>
            <a:r>
              <a:rPr lang="vi-VN" sz="4800" dirty="0" smtClean="0">
                <a:solidFill>
                  <a:srgbClr val="C00000"/>
                </a:solidFill>
              </a:rPr>
              <a:t>s</a:t>
            </a:r>
          </a:p>
          <a:p>
            <a:r>
              <a:rPr lang="vi-VN" sz="2800" dirty="0" smtClean="0">
                <a:solidFill>
                  <a:srgbClr val="00B050"/>
                </a:solidFill>
              </a:rPr>
              <a:t>Giới thiệu mẫu câu mới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572" y="2203748"/>
            <a:ext cx="4704636" cy="43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4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8561615" y="3607678"/>
            <a:ext cx="2398485" cy="229782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315" y="3214914"/>
            <a:ext cx="4030128" cy="401056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197600" y="162292"/>
            <a:ext cx="6502400" cy="3103422"/>
          </a:xfrm>
          <a:prstGeom prst="wedgeEllipseCallout">
            <a:avLst>
              <a:gd name="adj1" fmla="val -32803"/>
              <a:gd name="adj2" fmla="val 6343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002060"/>
                </a:solidFill>
              </a:rPr>
              <a:t>She is wearing a</a:t>
            </a:r>
          </a:p>
          <a:p>
            <a:pPr algn="ctr"/>
            <a:r>
              <a:rPr lang="vi-VN" sz="3600" dirty="0" smtClean="0">
                <a:solidFill>
                  <a:srgbClr val="002060"/>
                </a:solidFill>
              </a:rPr>
              <a:t>Yellow hat and a red sweater 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-6992" y="0"/>
            <a:ext cx="5820228" cy="3103422"/>
          </a:xfrm>
          <a:prstGeom prst="wedgeEllipseCallout">
            <a:avLst>
              <a:gd name="adj1" fmla="val 37022"/>
              <a:gd name="adj2" fmla="val 7278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What </a:t>
            </a:r>
            <a:r>
              <a:rPr lang="vi-VN" sz="3200" dirty="0" smtClean="0">
                <a:solidFill>
                  <a:srgbClr val="C00000"/>
                </a:solidFill>
              </a:rPr>
              <a:t>is she wearing</a:t>
            </a:r>
            <a:r>
              <a:rPr lang="en-US" sz="3200" dirty="0" smtClean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9299" y="2789836"/>
            <a:ext cx="336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000000"/>
                </a:solidFill>
                <a:latin typeface="Roboto" pitchFamily="2" charset="0"/>
              </a:rPr>
              <a:t>Cô ấy đội mũ vàng và áo len đỏ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54598" y="2124279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000000"/>
                </a:solidFill>
                <a:latin typeface="Roboto" pitchFamily="2" charset="0"/>
              </a:rPr>
              <a:t>Cô ấy mặc gì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42" y="3813467"/>
            <a:ext cx="1866357" cy="20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4FF31-2F00-CC49-AF6D-3B2471182179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0463"/>
          <a:stretch/>
        </p:blipFill>
        <p:spPr>
          <a:xfrm>
            <a:off x="2614107" y="200019"/>
            <a:ext cx="5094794" cy="6403981"/>
          </a:xfrm>
          <a:prstGeom prst="rect">
            <a:avLst/>
          </a:prstGeom>
        </p:spPr>
      </p:pic>
      <p:pic>
        <p:nvPicPr>
          <p:cNvPr id="3" name="32 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08901" y="262441"/>
            <a:ext cx="803274" cy="8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7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238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/>
              <a:t>1. </a:t>
            </a:r>
            <a:r>
              <a:rPr lang="en-US" sz="6600" dirty="0" err="1"/>
              <a:t>ihar</a:t>
            </a:r>
            <a:r>
              <a:rPr lang="en-US" sz="6600" dirty="0"/>
              <a:t>            =&gt; hair </a:t>
            </a:r>
          </a:p>
          <a:p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4711700" y="238125"/>
            <a:ext cx="47117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726" y="2413794"/>
            <a:ext cx="3672946" cy="3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A4FF31-2F00-CC49-AF6D-3B2471182179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52"/>
          <a:stretch/>
        </p:blipFill>
        <p:spPr>
          <a:xfrm>
            <a:off x="492929" y="723239"/>
            <a:ext cx="12585715" cy="50433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85787" y="2340841"/>
            <a:ext cx="318133" cy="2389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5571" y="2925623"/>
            <a:ext cx="400216" cy="3290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05132" y="3587944"/>
            <a:ext cx="435375" cy="3290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86232" y="4086218"/>
            <a:ext cx="435375" cy="3290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28376" y="4662341"/>
            <a:ext cx="720024" cy="4938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600" y="200019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</a:rPr>
              <a:t>Bài tập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8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4FF31-2F00-CC49-AF6D-3B2471182179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442"/>
          <a:stretch/>
        </p:blipFill>
        <p:spPr>
          <a:xfrm>
            <a:off x="243153" y="825565"/>
            <a:ext cx="11819417" cy="5130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9173" y="3429439"/>
            <a:ext cx="13293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No, he isn’t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3654" y="4451526"/>
            <a:ext cx="23302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wearing a blue T-shirt.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09373" y="4914083"/>
            <a:ext cx="13293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black pants</a:t>
            </a:r>
          </a:p>
        </p:txBody>
      </p:sp>
    </p:spTree>
    <p:extLst>
      <p:ext uri="{BB962C8B-B14F-4D97-AF65-F5344CB8AC3E}">
        <p14:creationId xmlns:p14="http://schemas.microsoft.com/office/powerpoint/2010/main" val="20472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Bài tập: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098" y="1825625"/>
            <a:ext cx="5149057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37" y="215900"/>
            <a:ext cx="9367744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642595"/>
            <a:ext cx="995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333333"/>
                </a:solidFill>
                <a:latin typeface="Open Sans"/>
              </a:rPr>
              <a:t>Exercise </a:t>
            </a:r>
            <a:r>
              <a:rPr lang="vi-VN" sz="3200" b="1" dirty="0" smtClean="0">
                <a:solidFill>
                  <a:srgbClr val="333333"/>
                </a:solidFill>
                <a:latin typeface="Open Sans"/>
              </a:rPr>
              <a:t>2</a:t>
            </a:r>
            <a:r>
              <a:rPr lang="en-US" sz="3200" b="1" dirty="0" smtClean="0">
                <a:solidFill>
                  <a:srgbClr val="333333"/>
                </a:solidFill>
                <a:latin typeface="Open Sans"/>
              </a:rPr>
              <a:t>: </a:t>
            </a:r>
            <a:r>
              <a:rPr lang="en-US" sz="3200" b="1" dirty="0">
                <a:solidFill>
                  <a:srgbClr val="333333"/>
                </a:solidFill>
                <a:latin typeface="Open Sans"/>
              </a:rPr>
              <a:t>Chia </a:t>
            </a:r>
            <a:r>
              <a:rPr lang="en-US" sz="3200" b="1" dirty="0" err="1">
                <a:solidFill>
                  <a:srgbClr val="333333"/>
                </a:solidFill>
                <a:latin typeface="Open Sans"/>
              </a:rPr>
              <a:t>động</a:t>
            </a:r>
            <a:r>
              <a:rPr lang="en-US" sz="32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Open Sans"/>
              </a:rPr>
              <a:t>từ</a:t>
            </a:r>
            <a:r>
              <a:rPr lang="en-US" sz="3200" b="1" dirty="0">
                <a:solidFill>
                  <a:srgbClr val="333333"/>
                </a:solidFill>
                <a:latin typeface="Open Sans"/>
              </a:rPr>
              <a:t> “to be” ở </a:t>
            </a:r>
            <a:r>
              <a:rPr lang="en-US" sz="3200" b="1" dirty="0" err="1">
                <a:solidFill>
                  <a:srgbClr val="333333"/>
                </a:solidFill>
                <a:latin typeface="Open Sans"/>
              </a:rPr>
              <a:t>dạng</a:t>
            </a:r>
            <a:r>
              <a:rPr lang="en-US" sz="32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Open Sans"/>
              </a:rPr>
              <a:t>đúng</a:t>
            </a:r>
            <a:endParaRPr lang="en-US" sz="3200" dirty="0">
              <a:solidFill>
                <a:srgbClr val="333333"/>
              </a:solidFill>
              <a:latin typeface="Open Sans"/>
            </a:endParaRP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1. John and Mandy…………. cleaning the kitchen.</a:t>
            </a: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2. I …………. reading a book at the moment.</a:t>
            </a: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3. It …………. raining.</a:t>
            </a: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4. We …………. singing a new song.</a:t>
            </a: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5. The children …………. watching TV.</a:t>
            </a: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6. My pets …………. sleeping now.</a:t>
            </a:r>
            <a:endParaRPr lang="en-US" sz="32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746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198" y="325014"/>
            <a:ext cx="11150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333333"/>
                </a:solidFill>
                <a:latin typeface="Open Sans"/>
              </a:rPr>
              <a:t>Exercise </a:t>
            </a:r>
            <a:r>
              <a:rPr lang="vi-VN" sz="2800" b="1" dirty="0" smtClean="0">
                <a:solidFill>
                  <a:srgbClr val="333333"/>
                </a:solidFill>
                <a:latin typeface="Open Sans"/>
              </a:rPr>
              <a:t>3</a:t>
            </a:r>
            <a:r>
              <a:rPr lang="en-US" sz="2800" b="1" dirty="0" smtClean="0">
                <a:solidFill>
                  <a:srgbClr val="333333"/>
                </a:solidFill>
                <a:latin typeface="Open Sans"/>
              </a:rPr>
              <a:t>: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 Cho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dạng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đúng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động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từ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trong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ngoặc</a:t>
            </a:r>
            <a:endParaRPr lang="en-US" sz="2800" dirty="0">
              <a:solidFill>
                <a:srgbClr val="333333"/>
              </a:solidFill>
              <a:latin typeface="Open Sans"/>
            </a:endParaRPr>
          </a:p>
          <a:p>
            <a:pPr algn="just"/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1.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It’s 12 o’clock, and my parents (cook) ………………….. lunch in the kitchen.</a:t>
            </a:r>
          </a:p>
          <a:p>
            <a:pPr algn="just"/>
            <a:r>
              <a:rPr lang="vi-VN" sz="2800" dirty="0" smtClean="0">
                <a:solidFill>
                  <a:srgbClr val="333333"/>
                </a:solidFill>
                <a:latin typeface="Open Sans"/>
              </a:rPr>
              <a:t>2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Keep silent! You (talk) ………………….. so loudly.</a:t>
            </a:r>
          </a:p>
          <a:p>
            <a:pPr algn="just"/>
            <a:r>
              <a:rPr lang="vi-VN" sz="2800" dirty="0" smtClean="0">
                <a:solidFill>
                  <a:srgbClr val="333333"/>
                </a:solidFill>
                <a:latin typeface="Open Sans"/>
              </a:rPr>
              <a:t>3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I (not stay) ………………….. at home at the moment.</a:t>
            </a:r>
          </a:p>
          <a:p>
            <a:pPr algn="just"/>
            <a:r>
              <a:rPr lang="vi-VN" sz="2800" dirty="0" smtClean="0">
                <a:solidFill>
                  <a:srgbClr val="333333"/>
                </a:solidFill>
                <a:latin typeface="Open Sans"/>
              </a:rPr>
              <a:t>4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Now she (lie) ………………….. to her mother about her bad marks.</a:t>
            </a:r>
          </a:p>
          <a:p>
            <a:pPr algn="just"/>
            <a:r>
              <a:rPr lang="vi-VN" sz="2800" dirty="0" smtClean="0">
                <a:solidFill>
                  <a:srgbClr val="333333"/>
                </a:solidFill>
                <a:latin typeface="Open Sans"/>
              </a:rPr>
              <a:t>5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At present they (travel) ………………….. to New York.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Open Sans"/>
              </a:rPr>
              <a:t>6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He (not work) ………………….. in his office now.</a:t>
            </a:r>
            <a:endParaRPr lang="en-US" sz="28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567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Đáp án gợi 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642595"/>
            <a:ext cx="10909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333333"/>
                </a:solidFill>
                <a:latin typeface="Open Sans"/>
              </a:rPr>
              <a:t>Exercise </a:t>
            </a:r>
            <a:r>
              <a:rPr lang="vi-VN" sz="3200" b="1" dirty="0" smtClean="0">
                <a:solidFill>
                  <a:srgbClr val="333333"/>
                </a:solidFill>
                <a:latin typeface="Open Sans"/>
              </a:rPr>
              <a:t>2</a:t>
            </a:r>
            <a:r>
              <a:rPr lang="en-US" sz="3200" b="1" dirty="0" smtClean="0">
                <a:solidFill>
                  <a:srgbClr val="333333"/>
                </a:solidFill>
                <a:latin typeface="Open Sans"/>
              </a:rPr>
              <a:t>: </a:t>
            </a:r>
            <a:r>
              <a:rPr lang="en-US" sz="3200" b="1" dirty="0">
                <a:solidFill>
                  <a:srgbClr val="333333"/>
                </a:solidFill>
                <a:latin typeface="Open Sans"/>
              </a:rPr>
              <a:t>Chia </a:t>
            </a:r>
            <a:r>
              <a:rPr lang="en-US" sz="3200" b="1" dirty="0" err="1">
                <a:solidFill>
                  <a:srgbClr val="333333"/>
                </a:solidFill>
                <a:latin typeface="Open Sans"/>
              </a:rPr>
              <a:t>động</a:t>
            </a:r>
            <a:r>
              <a:rPr lang="en-US" sz="32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Open Sans"/>
              </a:rPr>
              <a:t>từ</a:t>
            </a:r>
            <a:r>
              <a:rPr lang="en-US" sz="3200" b="1" dirty="0">
                <a:solidFill>
                  <a:srgbClr val="333333"/>
                </a:solidFill>
                <a:latin typeface="Open Sans"/>
              </a:rPr>
              <a:t> “to be” ở </a:t>
            </a:r>
            <a:r>
              <a:rPr lang="en-US" sz="3200" b="1" dirty="0" err="1">
                <a:solidFill>
                  <a:srgbClr val="333333"/>
                </a:solidFill>
                <a:latin typeface="Open Sans"/>
              </a:rPr>
              <a:t>dạng</a:t>
            </a:r>
            <a:r>
              <a:rPr lang="en-US" sz="32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Open Sans"/>
              </a:rPr>
              <a:t>đúng</a:t>
            </a:r>
            <a:endParaRPr lang="en-US" sz="3200" dirty="0">
              <a:solidFill>
                <a:srgbClr val="333333"/>
              </a:solidFill>
              <a:latin typeface="Open Sans"/>
            </a:endParaRP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1. John and Mandy</a:t>
            </a:r>
            <a:r>
              <a:rPr lang="en-US" sz="3200" dirty="0" smtClean="0">
                <a:solidFill>
                  <a:srgbClr val="333333"/>
                </a:solidFill>
                <a:latin typeface="Open Sans"/>
              </a:rPr>
              <a:t>…………</a:t>
            </a:r>
            <a:r>
              <a:rPr lang="vi-VN" sz="3200" dirty="0" smtClean="0">
                <a:solidFill>
                  <a:srgbClr val="333333"/>
                </a:solidFill>
                <a:latin typeface="Open Sans"/>
              </a:rPr>
              <a:t>......</a:t>
            </a:r>
            <a:r>
              <a:rPr lang="en-US" sz="32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3200" dirty="0">
                <a:solidFill>
                  <a:srgbClr val="333333"/>
                </a:solidFill>
                <a:latin typeface="Open Sans"/>
              </a:rPr>
              <a:t>cleaning the kitchen.</a:t>
            </a: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2. I …………. reading a book at the moment.</a:t>
            </a: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3. It …………. raining.</a:t>
            </a: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4. We …………. singing a new song.</a:t>
            </a: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5. The children …………. watching TV.</a:t>
            </a:r>
          </a:p>
          <a:p>
            <a:pPr algn="just"/>
            <a:r>
              <a:rPr lang="en-US" sz="3200" dirty="0">
                <a:solidFill>
                  <a:srgbClr val="333333"/>
                </a:solidFill>
                <a:latin typeface="Open Sans"/>
              </a:rPr>
              <a:t>6. My pets …………. sleeping now.</a:t>
            </a:r>
            <a:endParaRPr lang="en-US" sz="32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8900" y="105410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are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100" y="16764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am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2500" y="21253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is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7650" y="258703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are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9750" y="317123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are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9449" y="3629125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are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198" y="325014"/>
            <a:ext cx="11150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333333"/>
                </a:solidFill>
                <a:latin typeface="Open Sans"/>
              </a:rPr>
              <a:t>Exercise </a:t>
            </a:r>
            <a:r>
              <a:rPr lang="vi-VN" sz="2800" b="1" dirty="0" smtClean="0">
                <a:solidFill>
                  <a:srgbClr val="333333"/>
                </a:solidFill>
                <a:latin typeface="Open Sans"/>
              </a:rPr>
              <a:t>3</a:t>
            </a:r>
            <a:r>
              <a:rPr lang="en-US" sz="2800" b="1" dirty="0" smtClean="0">
                <a:solidFill>
                  <a:srgbClr val="333333"/>
                </a:solidFill>
                <a:latin typeface="Open Sans"/>
              </a:rPr>
              <a:t>: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 Cho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dạng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đúng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của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động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từ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trong</a:t>
            </a:r>
            <a:r>
              <a:rPr lang="en-US" sz="28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Open Sans"/>
              </a:rPr>
              <a:t>ngoặc</a:t>
            </a:r>
            <a:endParaRPr lang="en-US" sz="2800" dirty="0">
              <a:solidFill>
                <a:srgbClr val="333333"/>
              </a:solidFill>
              <a:latin typeface="Open Sans"/>
            </a:endParaRPr>
          </a:p>
          <a:p>
            <a:pPr algn="just"/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1.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It’s 12 o’clock, and my parents (cook) ………………….. lunch in the kitchen.</a:t>
            </a:r>
          </a:p>
          <a:p>
            <a:pPr algn="just"/>
            <a:r>
              <a:rPr lang="vi-VN" sz="2800" dirty="0" smtClean="0">
                <a:solidFill>
                  <a:srgbClr val="333333"/>
                </a:solidFill>
                <a:latin typeface="Open Sans"/>
              </a:rPr>
              <a:t>2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Keep silent! You (talk) ………………….. so loudly.</a:t>
            </a:r>
          </a:p>
          <a:p>
            <a:pPr algn="just"/>
            <a:r>
              <a:rPr lang="vi-VN" sz="2800" dirty="0" smtClean="0">
                <a:solidFill>
                  <a:srgbClr val="333333"/>
                </a:solidFill>
                <a:latin typeface="Open Sans"/>
              </a:rPr>
              <a:t>3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I (not stay) ………………….. at home at the moment.</a:t>
            </a:r>
          </a:p>
          <a:p>
            <a:pPr algn="just"/>
            <a:r>
              <a:rPr lang="vi-VN" sz="2800" dirty="0" smtClean="0">
                <a:solidFill>
                  <a:srgbClr val="333333"/>
                </a:solidFill>
                <a:latin typeface="Open Sans"/>
              </a:rPr>
              <a:t>4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Now she (lie) ………………….. to her mother about her bad marks.</a:t>
            </a:r>
          </a:p>
          <a:p>
            <a:pPr algn="just"/>
            <a:r>
              <a:rPr lang="vi-VN" sz="2800" dirty="0" smtClean="0">
                <a:solidFill>
                  <a:srgbClr val="333333"/>
                </a:solidFill>
                <a:latin typeface="Open Sans"/>
              </a:rPr>
              <a:t>5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At present they (travel) ………………….. to New York.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Open Sans"/>
              </a:rPr>
              <a:t>6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.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He (not work) ………………….. in his office now.</a:t>
            </a:r>
            <a:endParaRPr lang="en-US" sz="28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0949" y="758925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Are cooking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849" y="1633064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Are talking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849" y="1988664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am not stay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3749" y="2464889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Is lying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0641" y="2835049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Are traveling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4741" y="329671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Is not working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b="1" dirty="0" smtClean="0"/>
              <a:t>2. </a:t>
            </a:r>
            <a:r>
              <a:rPr lang="en-US" sz="6600" dirty="0" err="1" smtClean="0"/>
              <a:t>obyd</a:t>
            </a:r>
            <a:r>
              <a:rPr lang="en-US" sz="6600" dirty="0" smtClean="0"/>
              <a:t>          =&gt; body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5200" y="1825625"/>
            <a:ext cx="47117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354" y="2892425"/>
            <a:ext cx="294554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/>
              <a:t>3. </a:t>
            </a:r>
            <a:r>
              <a:rPr lang="en-US" sz="6600" dirty="0" err="1" smtClean="0"/>
              <a:t>rewa</a:t>
            </a:r>
            <a:r>
              <a:rPr lang="en-US" sz="6600" dirty="0" smtClean="0"/>
              <a:t>          =&gt; wear</a:t>
            </a:r>
          </a:p>
          <a:p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4635500" y="1825625"/>
            <a:ext cx="47117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7618"/>
          <a:stretch/>
        </p:blipFill>
        <p:spPr>
          <a:xfrm>
            <a:off x="7992268" y="2586268"/>
            <a:ext cx="2909888" cy="42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6600" b="1" dirty="0" smtClean="0"/>
              <a:t>4</a:t>
            </a:r>
            <a:r>
              <a:rPr lang="en-US" sz="6600" b="1" dirty="0" smtClean="0"/>
              <a:t>. </a:t>
            </a:r>
            <a:r>
              <a:rPr lang="en-US" sz="6600" dirty="0" err="1" smtClean="0"/>
              <a:t>uelb</a:t>
            </a:r>
            <a:r>
              <a:rPr lang="en-US" sz="6600" dirty="0" smtClean="0"/>
              <a:t>           =&gt; blue</a:t>
            </a:r>
          </a:p>
          <a:p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4787900" y="1825625"/>
            <a:ext cx="47117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8394"/>
            <a:ext cx="4764631" cy="31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6600" b="1" dirty="0" smtClean="0"/>
              <a:t>5</a:t>
            </a:r>
            <a:r>
              <a:rPr lang="en-US" sz="6600" b="1" dirty="0" smtClean="0"/>
              <a:t>. </a:t>
            </a:r>
            <a:r>
              <a:rPr lang="vi-VN" sz="6600" dirty="0" smtClean="0"/>
              <a:t>Long  </a:t>
            </a:r>
            <a:r>
              <a:rPr lang="en-US" sz="6600" dirty="0" smtClean="0"/>
              <a:t>=&gt; </a:t>
            </a:r>
            <a:r>
              <a:rPr lang="vi-VN" sz="6600" dirty="0" smtClean="0"/>
              <a:t>long </a:t>
            </a:r>
            <a:endParaRPr lang="en-US" sz="6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67300" y="1825625"/>
            <a:ext cx="47117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3027362"/>
            <a:ext cx="5718920" cy="34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9800" dirty="0" smtClean="0"/>
              <a:t>New</a:t>
            </a:r>
            <a:r>
              <a:rPr lang="vi-VN" sz="8000" dirty="0" smtClean="0"/>
              <a:t> words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498" y="1558925"/>
            <a:ext cx="5149057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7974"/>
          <a:stretch/>
        </p:blipFill>
        <p:spPr>
          <a:xfrm>
            <a:off x="3514689" y="0"/>
            <a:ext cx="4588788" cy="71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601</Words>
  <Application>Microsoft Office PowerPoint</Application>
  <PresentationFormat>Widescreen</PresentationFormat>
  <Paragraphs>160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Averta</vt:lpstr>
      <vt:lpstr>Calibri</vt:lpstr>
      <vt:lpstr>Calibri Light</vt:lpstr>
      <vt:lpstr>Cambria</vt:lpstr>
      <vt:lpstr>Open Sans</vt:lpstr>
      <vt:lpstr>Roboto</vt:lpstr>
      <vt:lpstr>Times New Roman</vt:lpstr>
      <vt:lpstr>Office Theme</vt:lpstr>
      <vt:lpstr>Unit 3: Friends</vt:lpstr>
      <vt:lpstr>Warm up : guess the jumbled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words</vt:lpstr>
      <vt:lpstr>PowerPoint Presentation</vt:lpstr>
      <vt:lpstr>PowerPoint Presentation</vt:lpstr>
      <vt:lpstr>glasses</vt:lpstr>
      <vt:lpstr>slim</vt:lpstr>
      <vt:lpstr>blonde</vt:lpstr>
      <vt:lpstr>PowerPoint Presentation</vt:lpstr>
      <vt:lpstr>Describe yourself ( miêu tả bản thân)</vt:lpstr>
      <vt:lpstr>Các em tự đặt câu miêu tả ngoại mình của mình nhé</vt:lpstr>
      <vt:lpstr>Ngữ pháp: thì hiện tại tiếp diễn</vt:lpstr>
      <vt:lpstr>2 – Cấu trúc câu ở thì hiện tại tiếp diễn a. Dạng khẳng định </vt:lpstr>
      <vt:lpstr>PowerPoint Presentation</vt:lpstr>
      <vt:lpstr>PowerPoint Presentation</vt:lpstr>
      <vt:lpstr>3. Dấu hiệu nhận biết thì hiện tại tiếp diễn  </vt:lpstr>
      <vt:lpstr>4. Quy tắc thêm đuôi -ing </vt:lpstr>
      <vt:lpstr>PowerPoint Presentation</vt:lpstr>
      <vt:lpstr>New words</vt:lpstr>
      <vt:lpstr>hat</vt:lpstr>
      <vt:lpstr>sweater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tập: </vt:lpstr>
      <vt:lpstr>PowerPoint Presentation</vt:lpstr>
      <vt:lpstr>PowerPoint Presentation</vt:lpstr>
      <vt:lpstr>PowerPoint Presentation</vt:lpstr>
      <vt:lpstr>Đáp án gợi ý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2021-10-09T02:35:40Z</dcterms:created>
  <dcterms:modified xsi:type="dcterms:W3CDTF">2021-10-11T07:47:31Z</dcterms:modified>
</cp:coreProperties>
</file>